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" charset="1" panose="020B0604020202020204"/>
      <p:regular r:id="rId16"/>
    </p:embeddedFont>
    <p:embeddedFont>
      <p:font typeface="Canva Sans" charset="1" panose="020B0503030501040103"/>
      <p:regular r:id="rId17"/>
    </p:embeddedFont>
    <p:embeddedFont>
      <p:font typeface="Marykate" charset="1" panose="00000000000000000000"/>
      <p:regular r:id="rId18"/>
    </p:embeddedFont>
    <p:embeddedFont>
      <p:font typeface="Open Sans" charset="1" panose="020B0606030504020204"/>
      <p:regular r:id="rId19"/>
    </p:embeddedFont>
    <p:embeddedFont>
      <p:font typeface="Canva Sans Bold" charset="1" panose="020B0803030501040103"/>
      <p:regular r:id="rId20"/>
    </p:embeddedFont>
    <p:embeddedFont>
      <p:font typeface="Lato Bold" charset="1" panose="020F05020202040302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2" Target="../media/image8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1.pn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0590" y="0"/>
            <a:ext cx="17993033" cy="9698467"/>
            <a:chOff x="0" y="0"/>
            <a:chExt cx="23990710" cy="129312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511337"/>
              <a:ext cx="23990710" cy="12419952"/>
            </a:xfrm>
            <a:custGeom>
              <a:avLst/>
              <a:gdLst/>
              <a:ahLst/>
              <a:cxnLst/>
              <a:rect r="r" b="b" t="t" l="l"/>
              <a:pathLst>
                <a:path h="12419952" w="23990710">
                  <a:moveTo>
                    <a:pt x="0" y="0"/>
                  </a:moveTo>
                  <a:lnTo>
                    <a:pt x="23990710" y="0"/>
                  </a:lnTo>
                  <a:lnTo>
                    <a:pt x="23990710" y="12419952"/>
                  </a:lnTo>
                  <a:lnTo>
                    <a:pt x="0" y="1241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190" r="0" b="-42337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1838892">
              <a:off x="20478815" y="388399"/>
              <a:ext cx="2053899" cy="1934399"/>
            </a:xfrm>
            <a:custGeom>
              <a:avLst/>
              <a:gdLst/>
              <a:ahLst/>
              <a:cxnLst/>
              <a:rect r="r" b="b" t="t" l="l"/>
              <a:pathLst>
                <a:path h="1934399" w="2053899">
                  <a:moveTo>
                    <a:pt x="0" y="0"/>
                  </a:moveTo>
                  <a:lnTo>
                    <a:pt x="2053899" y="0"/>
                  </a:lnTo>
                  <a:lnTo>
                    <a:pt x="2053899" y="1934399"/>
                  </a:lnTo>
                  <a:lnTo>
                    <a:pt x="0" y="1934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704520" y="2771729"/>
            <a:ext cx="9611738" cy="291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0"/>
              </a:lnSpc>
            </a:pPr>
            <a:r>
              <a:rPr lang="en-US" sz="5400" spc="226">
                <a:solidFill>
                  <a:srgbClr val="000000"/>
                </a:solidFill>
                <a:latin typeface="Arimo"/>
              </a:rPr>
              <a:t>ML MODEL: </a:t>
            </a:r>
          </a:p>
          <a:p>
            <a:pPr algn="ctr">
              <a:lnSpc>
                <a:spcPts val="5670"/>
              </a:lnSpc>
            </a:pPr>
            <a:r>
              <a:rPr lang="en-US" sz="5400" spc="226">
                <a:solidFill>
                  <a:srgbClr val="000000"/>
                </a:solidFill>
                <a:latin typeface="Arimo"/>
              </a:rPr>
              <a:t>PREDICTING HIRING OUTCOMES AND SALARY EXPECTATIONS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507254" y="6515100"/>
            <a:ext cx="8006269" cy="1419991"/>
            <a:chOff x="0" y="0"/>
            <a:chExt cx="14330260" cy="25416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1750" y="31750"/>
              <a:ext cx="14266760" cy="2478113"/>
            </a:xfrm>
            <a:custGeom>
              <a:avLst/>
              <a:gdLst/>
              <a:ahLst/>
              <a:cxnLst/>
              <a:rect r="r" b="b" t="t" l="l"/>
              <a:pathLst>
                <a:path h="2478113" w="14266760">
                  <a:moveTo>
                    <a:pt x="14174050" y="2478113"/>
                  </a:moveTo>
                  <a:lnTo>
                    <a:pt x="92710" y="2478113"/>
                  </a:lnTo>
                  <a:cubicBezTo>
                    <a:pt x="41910" y="2478113"/>
                    <a:pt x="0" y="2436203"/>
                    <a:pt x="0" y="238540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72780" y="0"/>
                  </a:lnTo>
                  <a:cubicBezTo>
                    <a:pt x="14223580" y="0"/>
                    <a:pt x="14265490" y="41910"/>
                    <a:pt x="14265490" y="92710"/>
                  </a:cubicBezTo>
                  <a:lnTo>
                    <a:pt x="14265490" y="2384133"/>
                  </a:lnTo>
                  <a:cubicBezTo>
                    <a:pt x="14266760" y="2436203"/>
                    <a:pt x="14224850" y="2478113"/>
                    <a:pt x="14174050" y="2478113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330260" cy="2541613"/>
            </a:xfrm>
            <a:custGeom>
              <a:avLst/>
              <a:gdLst/>
              <a:ahLst/>
              <a:cxnLst/>
              <a:rect r="r" b="b" t="t" l="l"/>
              <a:pathLst>
                <a:path h="2541613" w="14330260">
                  <a:moveTo>
                    <a:pt x="14205800" y="59690"/>
                  </a:moveTo>
                  <a:cubicBezTo>
                    <a:pt x="14241360" y="59690"/>
                    <a:pt x="14270571" y="88900"/>
                    <a:pt x="14270571" y="124460"/>
                  </a:cubicBezTo>
                  <a:lnTo>
                    <a:pt x="14270571" y="2417153"/>
                  </a:lnTo>
                  <a:cubicBezTo>
                    <a:pt x="14270571" y="2452713"/>
                    <a:pt x="14241360" y="2481923"/>
                    <a:pt x="14205800" y="2481923"/>
                  </a:cubicBezTo>
                  <a:lnTo>
                    <a:pt x="124460" y="2481923"/>
                  </a:lnTo>
                  <a:cubicBezTo>
                    <a:pt x="88900" y="2481923"/>
                    <a:pt x="59690" y="2452713"/>
                    <a:pt x="59690" y="241715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205800" y="59690"/>
                  </a:lnTo>
                  <a:moveTo>
                    <a:pt x="1420580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417153"/>
                  </a:lnTo>
                  <a:cubicBezTo>
                    <a:pt x="0" y="2485733"/>
                    <a:pt x="55880" y="2541613"/>
                    <a:pt x="124460" y="2541613"/>
                  </a:cubicBezTo>
                  <a:lnTo>
                    <a:pt x="14205800" y="2541613"/>
                  </a:lnTo>
                  <a:cubicBezTo>
                    <a:pt x="14274380" y="2541613"/>
                    <a:pt x="14330260" y="2485733"/>
                    <a:pt x="14330260" y="2417153"/>
                  </a:cubicBezTo>
                  <a:lnTo>
                    <a:pt x="14330260" y="124460"/>
                  </a:lnTo>
                  <a:cubicBezTo>
                    <a:pt x="14330260" y="55880"/>
                    <a:pt x="14274380" y="0"/>
                    <a:pt x="142058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4604657" y="6907177"/>
            <a:ext cx="7811464" cy="569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4"/>
              </a:lnSpc>
            </a:pPr>
            <a:r>
              <a:rPr lang="en-US" sz="3331" spc="16">
                <a:solidFill>
                  <a:srgbClr val="000000"/>
                </a:solidFill>
                <a:latin typeface="Canva Sans"/>
              </a:rPr>
              <a:t>2322478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335802" y="7476339"/>
            <a:ext cx="2194959" cy="2788054"/>
          </a:xfrm>
          <a:custGeom>
            <a:avLst/>
            <a:gdLst/>
            <a:ahLst/>
            <a:cxnLst/>
            <a:rect r="r" b="b" t="t" l="l"/>
            <a:pathLst>
              <a:path h="2788054" w="2194959">
                <a:moveTo>
                  <a:pt x="0" y="0"/>
                </a:moveTo>
                <a:lnTo>
                  <a:pt x="2194959" y="0"/>
                </a:lnTo>
                <a:lnTo>
                  <a:pt x="2194959" y="2788054"/>
                </a:lnTo>
                <a:lnTo>
                  <a:pt x="0" y="27880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4183691">
            <a:off x="-313056" y="145072"/>
            <a:ext cx="2683512" cy="2107777"/>
          </a:xfrm>
          <a:custGeom>
            <a:avLst/>
            <a:gdLst/>
            <a:ahLst/>
            <a:cxnLst/>
            <a:rect r="r" b="b" t="t" l="l"/>
            <a:pathLst>
              <a:path h="2107777" w="2683512">
                <a:moveTo>
                  <a:pt x="0" y="0"/>
                </a:moveTo>
                <a:lnTo>
                  <a:pt x="2683512" y="0"/>
                </a:lnTo>
                <a:lnTo>
                  <a:pt x="2683512" y="2107777"/>
                </a:lnTo>
                <a:lnTo>
                  <a:pt x="0" y="21077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72121" y="4390071"/>
            <a:ext cx="5943759" cy="1344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>
                <a:solidFill>
                  <a:srgbClr val="000000"/>
                </a:solidFill>
                <a:latin typeface="Lato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07290" y="-2553274"/>
            <a:ext cx="15235320" cy="12840274"/>
            <a:chOff x="0" y="0"/>
            <a:chExt cx="20313760" cy="171203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13760" cy="17120365"/>
            </a:xfrm>
            <a:custGeom>
              <a:avLst/>
              <a:gdLst/>
              <a:ahLst/>
              <a:cxnLst/>
              <a:rect r="r" b="b" t="t" l="l"/>
              <a:pathLst>
                <a:path h="17120365" w="20313760">
                  <a:moveTo>
                    <a:pt x="0" y="0"/>
                  </a:moveTo>
                  <a:lnTo>
                    <a:pt x="20313760" y="0"/>
                  </a:lnTo>
                  <a:lnTo>
                    <a:pt x="20313760" y="17120365"/>
                  </a:lnTo>
                  <a:lnTo>
                    <a:pt x="0" y="17120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40" r="-79221" b="-5120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3953514">
              <a:off x="18123917" y="3451325"/>
              <a:ext cx="1706469" cy="1607183"/>
            </a:xfrm>
            <a:custGeom>
              <a:avLst/>
              <a:gdLst/>
              <a:ahLst/>
              <a:cxnLst/>
              <a:rect r="r" b="b" t="t" l="l"/>
              <a:pathLst>
                <a:path h="1607183" w="1706469">
                  <a:moveTo>
                    <a:pt x="0" y="0"/>
                  </a:moveTo>
                  <a:lnTo>
                    <a:pt x="1706469" y="0"/>
                  </a:lnTo>
                  <a:lnTo>
                    <a:pt x="1706469" y="1607183"/>
                  </a:lnTo>
                  <a:lnTo>
                    <a:pt x="0" y="160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969248" y="8251771"/>
            <a:ext cx="1584825" cy="2013057"/>
          </a:xfrm>
          <a:custGeom>
            <a:avLst/>
            <a:gdLst/>
            <a:ahLst/>
            <a:cxnLst/>
            <a:rect r="r" b="b" t="t" l="l"/>
            <a:pathLst>
              <a:path h="2013057" w="1584825">
                <a:moveTo>
                  <a:pt x="0" y="0"/>
                </a:moveTo>
                <a:lnTo>
                  <a:pt x="1584825" y="0"/>
                </a:lnTo>
                <a:lnTo>
                  <a:pt x="1584825" y="2013058"/>
                </a:lnTo>
                <a:lnTo>
                  <a:pt x="0" y="2013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5885" y="126904"/>
            <a:ext cx="2180910" cy="2770209"/>
          </a:xfrm>
          <a:custGeom>
            <a:avLst/>
            <a:gdLst/>
            <a:ahLst/>
            <a:cxnLst/>
            <a:rect r="r" b="b" t="t" l="l"/>
            <a:pathLst>
              <a:path h="2770209" w="2180910">
                <a:moveTo>
                  <a:pt x="0" y="0"/>
                </a:moveTo>
                <a:lnTo>
                  <a:pt x="2180910" y="0"/>
                </a:lnTo>
                <a:lnTo>
                  <a:pt x="2180910" y="2770209"/>
                </a:lnTo>
                <a:lnTo>
                  <a:pt x="0" y="27702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63233" y="1780359"/>
            <a:ext cx="6458259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Marykate"/>
              </a:rPr>
              <a:t>OUTLINE OF PRESENTATION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65191" y="3342536"/>
            <a:ext cx="6195325" cy="4204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57772" indent="-428886" lvl="1">
              <a:lnSpc>
                <a:spcPts val="5562"/>
              </a:lnSpc>
              <a:buAutoNum type="arabicPeriod" startAt="1"/>
            </a:pPr>
            <a:r>
              <a:rPr lang="en-US" sz="3973">
                <a:solidFill>
                  <a:srgbClr val="000000"/>
                </a:solidFill>
                <a:latin typeface="Canva Sans"/>
              </a:rPr>
              <a:t> Problem Statement</a:t>
            </a:r>
          </a:p>
          <a:p>
            <a:pPr algn="just" marL="857772" indent="-428886" lvl="1">
              <a:lnSpc>
                <a:spcPts val="5562"/>
              </a:lnSpc>
              <a:buAutoNum type="arabicPeriod" startAt="1"/>
            </a:pPr>
            <a:r>
              <a:rPr lang="en-US" sz="3973">
                <a:solidFill>
                  <a:srgbClr val="000000"/>
                </a:solidFill>
                <a:latin typeface="Canva Sans"/>
              </a:rPr>
              <a:t> Introduction</a:t>
            </a:r>
          </a:p>
          <a:p>
            <a:pPr algn="just" marL="857772" indent="-428886" lvl="1">
              <a:lnSpc>
                <a:spcPts val="5562"/>
              </a:lnSpc>
              <a:buAutoNum type="arabicPeriod" startAt="1"/>
            </a:pPr>
            <a:r>
              <a:rPr lang="en-US" sz="3973">
                <a:solidFill>
                  <a:srgbClr val="000000"/>
                </a:solidFill>
                <a:latin typeface="Canva Sans"/>
              </a:rPr>
              <a:t>Project Flow</a:t>
            </a:r>
          </a:p>
          <a:p>
            <a:pPr algn="just" marL="857772" indent="-428886" lvl="1">
              <a:lnSpc>
                <a:spcPts val="5562"/>
              </a:lnSpc>
              <a:buAutoNum type="arabicPeriod" startAt="1"/>
            </a:pPr>
            <a:r>
              <a:rPr lang="en-US" sz="3973">
                <a:solidFill>
                  <a:srgbClr val="000000"/>
                </a:solidFill>
                <a:latin typeface="Canva Sans"/>
              </a:rPr>
              <a:t>Implementation</a:t>
            </a:r>
          </a:p>
          <a:p>
            <a:pPr algn="just" marL="857772" indent="-428886" lvl="1">
              <a:lnSpc>
                <a:spcPts val="5562"/>
              </a:lnSpc>
              <a:buAutoNum type="arabicPeriod" startAt="1"/>
            </a:pPr>
            <a:r>
              <a:rPr lang="en-US" sz="3973">
                <a:solidFill>
                  <a:srgbClr val="000000"/>
                </a:solidFill>
                <a:latin typeface="Canva Sans"/>
              </a:rPr>
              <a:t>Result</a:t>
            </a:r>
          </a:p>
          <a:p>
            <a:pPr algn="just" marL="857772" indent="-428886" lvl="1">
              <a:lnSpc>
                <a:spcPts val="5562"/>
              </a:lnSpc>
              <a:spcBef>
                <a:spcPct val="0"/>
              </a:spcBef>
              <a:buAutoNum type="arabicPeriod" startAt="1"/>
            </a:pPr>
            <a:r>
              <a:rPr lang="en-US" sz="3973">
                <a:solidFill>
                  <a:srgbClr val="000000"/>
                </a:solidFill>
                <a:latin typeface="Canva Sans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92464">
            <a:off x="16148032" y="1139828"/>
            <a:ext cx="2915037" cy="2029926"/>
          </a:xfrm>
          <a:custGeom>
            <a:avLst/>
            <a:gdLst/>
            <a:ahLst/>
            <a:cxnLst/>
            <a:rect r="r" b="b" t="t" l="l"/>
            <a:pathLst>
              <a:path h="2029926" w="2915037">
                <a:moveTo>
                  <a:pt x="0" y="0"/>
                </a:moveTo>
                <a:lnTo>
                  <a:pt x="2915037" y="0"/>
                </a:lnTo>
                <a:lnTo>
                  <a:pt x="2915037" y="2029926"/>
                </a:lnTo>
                <a:lnTo>
                  <a:pt x="0" y="2029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67935" y="1403666"/>
            <a:ext cx="13318671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000000"/>
                </a:solidFill>
                <a:latin typeface="Marykate"/>
              </a:rPr>
              <a:t>PROBLEM STATEMENT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326270" y="3120458"/>
            <a:ext cx="11602002" cy="5985508"/>
            <a:chOff x="0" y="0"/>
            <a:chExt cx="15469336" cy="7980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315916"/>
              <a:ext cx="15469336" cy="7664761"/>
            </a:xfrm>
            <a:custGeom>
              <a:avLst/>
              <a:gdLst/>
              <a:ahLst/>
              <a:cxnLst/>
              <a:rect r="r" b="b" t="t" l="l"/>
              <a:pathLst>
                <a:path h="7664761" w="15469336">
                  <a:moveTo>
                    <a:pt x="0" y="0"/>
                  </a:moveTo>
                  <a:lnTo>
                    <a:pt x="15469336" y="0"/>
                  </a:lnTo>
                  <a:lnTo>
                    <a:pt x="15469336" y="7664761"/>
                  </a:lnTo>
                  <a:lnTo>
                    <a:pt x="0" y="7664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156" t="-64511" r="-18410" b="-35206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1699596">
              <a:off x="13648210" y="259858"/>
              <a:ext cx="1436787" cy="1353192"/>
            </a:xfrm>
            <a:custGeom>
              <a:avLst/>
              <a:gdLst/>
              <a:ahLst/>
              <a:cxnLst/>
              <a:rect r="r" b="b" t="t" l="l"/>
              <a:pathLst>
                <a:path h="1353192" w="1436787">
                  <a:moveTo>
                    <a:pt x="0" y="0"/>
                  </a:moveTo>
                  <a:lnTo>
                    <a:pt x="1436787" y="0"/>
                  </a:lnTo>
                  <a:lnTo>
                    <a:pt x="1436787" y="1353192"/>
                  </a:lnTo>
                  <a:lnTo>
                    <a:pt x="0" y="1353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72140" y="651874"/>
            <a:ext cx="1572705" cy="1997662"/>
          </a:xfrm>
          <a:custGeom>
            <a:avLst/>
            <a:gdLst/>
            <a:ahLst/>
            <a:cxnLst/>
            <a:rect r="r" b="b" t="t" l="l"/>
            <a:pathLst>
              <a:path h="1997662" w="1572705">
                <a:moveTo>
                  <a:pt x="0" y="0"/>
                </a:moveTo>
                <a:lnTo>
                  <a:pt x="1572705" y="0"/>
                </a:lnTo>
                <a:lnTo>
                  <a:pt x="1572705" y="1997662"/>
                </a:lnTo>
                <a:lnTo>
                  <a:pt x="0" y="19976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62997" y="4557448"/>
            <a:ext cx="10162006" cy="307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188"/>
              </a:lnSpc>
              <a:spcBef>
                <a:spcPct val="0"/>
              </a:spcBef>
            </a:pPr>
            <a:r>
              <a:rPr lang="en-US" sz="5848">
                <a:solidFill>
                  <a:srgbClr val="000000"/>
                </a:solidFill>
                <a:latin typeface="Open Sans"/>
              </a:rPr>
              <a:t>Predict hiring decisions and estimate salaries based on hiried status.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3098941">
            <a:off x="2026936" y="7448502"/>
            <a:ext cx="1839919" cy="2340120"/>
          </a:xfrm>
          <a:custGeom>
            <a:avLst/>
            <a:gdLst/>
            <a:ahLst/>
            <a:cxnLst/>
            <a:rect r="r" b="b" t="t" l="l"/>
            <a:pathLst>
              <a:path h="2340120" w="1839919">
                <a:moveTo>
                  <a:pt x="0" y="0"/>
                </a:moveTo>
                <a:lnTo>
                  <a:pt x="1839919" y="0"/>
                </a:lnTo>
                <a:lnTo>
                  <a:pt x="1839919" y="2340119"/>
                </a:lnTo>
                <a:lnTo>
                  <a:pt x="0" y="2340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5620" y="1919770"/>
            <a:ext cx="15503680" cy="7751840"/>
          </a:xfrm>
          <a:custGeom>
            <a:avLst/>
            <a:gdLst/>
            <a:ahLst/>
            <a:cxnLst/>
            <a:rect r="r" b="b" t="t" l="l"/>
            <a:pathLst>
              <a:path h="7751840" w="15503680">
                <a:moveTo>
                  <a:pt x="0" y="0"/>
                </a:moveTo>
                <a:lnTo>
                  <a:pt x="15503680" y="0"/>
                </a:lnTo>
                <a:lnTo>
                  <a:pt x="15503680" y="7751840"/>
                </a:lnTo>
                <a:lnTo>
                  <a:pt x="0" y="7751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95840" y="303489"/>
            <a:ext cx="918025" cy="2576913"/>
          </a:xfrm>
          <a:custGeom>
            <a:avLst/>
            <a:gdLst/>
            <a:ahLst/>
            <a:cxnLst/>
            <a:rect r="r" b="b" t="t" l="l"/>
            <a:pathLst>
              <a:path h="2576913" w="918025">
                <a:moveTo>
                  <a:pt x="0" y="0"/>
                </a:moveTo>
                <a:lnTo>
                  <a:pt x="918025" y="0"/>
                </a:lnTo>
                <a:lnTo>
                  <a:pt x="918025" y="2576913"/>
                </a:lnTo>
                <a:lnTo>
                  <a:pt x="0" y="25769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58389" y="2509233"/>
            <a:ext cx="13571222" cy="6157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Objective:</a:t>
            </a:r>
            <a:r>
              <a:rPr lang="en-US" sz="3200">
                <a:solidFill>
                  <a:srgbClr val="000000"/>
                </a:solidFill>
                <a:latin typeface="Canva Sans"/>
              </a:rPr>
              <a:t> Predict hiring decisions and estimate salary expectations using supervised machine learning to enhance recruitment strategies.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</a:rPr>
              <a:t>  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Methodology:</a:t>
            </a:r>
            <a:r>
              <a:rPr lang="en-US" sz="3200">
                <a:solidFill>
                  <a:srgbClr val="000000"/>
                </a:solidFill>
                <a:latin typeface="Canva Sans"/>
              </a:rPr>
              <a:t> Utilize candidate attributes like age, gender, experience, education level, skills, and interview performance for accurate predictions.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</a:rPr>
              <a:t>  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Impact:</a:t>
            </a:r>
            <a:r>
              <a:rPr lang="en-US" sz="3200">
                <a:solidFill>
                  <a:srgbClr val="000000"/>
                </a:solidFill>
                <a:latin typeface="Canva Sans"/>
              </a:rPr>
              <a:t> Empower candidates with insights to prepare effectively, negotiate salaries confidently, and strategically plan career development.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841667" y="-372771"/>
            <a:ext cx="6604667" cy="2802942"/>
            <a:chOff x="0" y="0"/>
            <a:chExt cx="8806222" cy="3737256"/>
          </a:xfrm>
        </p:grpSpPr>
        <p:sp>
          <p:nvSpPr>
            <p:cNvPr name="Freeform 7" id="7"/>
            <p:cNvSpPr/>
            <p:nvPr/>
          </p:nvSpPr>
          <p:spPr>
            <a:xfrm flipH="false" flipV="false" rot="-78066">
              <a:off x="1105996" y="993043"/>
              <a:ext cx="6948315" cy="1880011"/>
            </a:xfrm>
            <a:custGeom>
              <a:avLst/>
              <a:gdLst/>
              <a:ahLst/>
              <a:cxnLst/>
              <a:rect r="r" b="b" t="t" l="l"/>
              <a:pathLst>
                <a:path h="1880011" w="6948315">
                  <a:moveTo>
                    <a:pt x="0" y="0"/>
                  </a:moveTo>
                  <a:lnTo>
                    <a:pt x="6948315" y="0"/>
                  </a:lnTo>
                  <a:lnTo>
                    <a:pt x="6948315" y="1880011"/>
                  </a:lnTo>
                  <a:lnTo>
                    <a:pt x="0" y="1880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3682" t="-48089" r="-2423" b="-179646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3029350">
              <a:off x="6400337" y="737452"/>
              <a:ext cx="2426251" cy="1091218"/>
            </a:xfrm>
            <a:custGeom>
              <a:avLst/>
              <a:gdLst/>
              <a:ahLst/>
              <a:cxnLst/>
              <a:rect r="r" b="b" t="t" l="l"/>
              <a:pathLst>
                <a:path h="1091218" w="2426251">
                  <a:moveTo>
                    <a:pt x="0" y="0"/>
                  </a:moveTo>
                  <a:lnTo>
                    <a:pt x="2426251" y="0"/>
                  </a:lnTo>
                  <a:lnTo>
                    <a:pt x="2426251" y="1091218"/>
                  </a:lnTo>
                  <a:lnTo>
                    <a:pt x="0" y="1091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2700000">
              <a:off x="30488" y="1948034"/>
              <a:ext cx="2426251" cy="1091218"/>
            </a:xfrm>
            <a:custGeom>
              <a:avLst/>
              <a:gdLst/>
              <a:ahLst/>
              <a:cxnLst/>
              <a:rect r="r" b="b" t="t" l="l"/>
              <a:pathLst>
                <a:path h="1091218" w="2426251">
                  <a:moveTo>
                    <a:pt x="0" y="0"/>
                  </a:moveTo>
                  <a:lnTo>
                    <a:pt x="2426251" y="0"/>
                  </a:lnTo>
                  <a:lnTo>
                    <a:pt x="2426251" y="1091218"/>
                  </a:lnTo>
                  <a:lnTo>
                    <a:pt x="0" y="1091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944945" y="313054"/>
            <a:ext cx="4760119" cy="1278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9"/>
              </a:lnSpc>
            </a:pPr>
            <a:r>
              <a:rPr lang="en-US" sz="7399">
                <a:solidFill>
                  <a:srgbClr val="000000"/>
                </a:solidFill>
                <a:latin typeface="Marykate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58254" y="9161738"/>
            <a:ext cx="3904279" cy="2250523"/>
          </a:xfrm>
          <a:custGeom>
            <a:avLst/>
            <a:gdLst/>
            <a:ahLst/>
            <a:cxnLst/>
            <a:rect r="r" b="b" t="t" l="l"/>
            <a:pathLst>
              <a:path h="2250523" w="3904279">
                <a:moveTo>
                  <a:pt x="0" y="0"/>
                </a:moveTo>
                <a:lnTo>
                  <a:pt x="3904278" y="0"/>
                </a:lnTo>
                <a:lnTo>
                  <a:pt x="3904278" y="2250524"/>
                </a:lnTo>
                <a:lnTo>
                  <a:pt x="0" y="2250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97271" y="98107"/>
            <a:ext cx="11556128" cy="166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000000"/>
                </a:solidFill>
                <a:latin typeface="Marykate"/>
              </a:rPr>
              <a:t>PROJECT FLOW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044352" y="2181998"/>
            <a:ext cx="14281684" cy="7076302"/>
          </a:xfrm>
          <a:custGeom>
            <a:avLst/>
            <a:gdLst/>
            <a:ahLst/>
            <a:cxnLst/>
            <a:rect r="r" b="b" t="t" l="l"/>
            <a:pathLst>
              <a:path h="7076302" w="14281684">
                <a:moveTo>
                  <a:pt x="0" y="0"/>
                </a:moveTo>
                <a:lnTo>
                  <a:pt x="14281684" y="0"/>
                </a:lnTo>
                <a:lnTo>
                  <a:pt x="14281684" y="7076302"/>
                </a:lnTo>
                <a:lnTo>
                  <a:pt x="0" y="7076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156" t="-64511" r="-18410" b="-3520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56334" y="702616"/>
            <a:ext cx="1054059" cy="2958763"/>
          </a:xfrm>
          <a:custGeom>
            <a:avLst/>
            <a:gdLst/>
            <a:ahLst/>
            <a:cxnLst/>
            <a:rect r="r" b="b" t="t" l="l"/>
            <a:pathLst>
              <a:path h="2958763" w="1054059">
                <a:moveTo>
                  <a:pt x="0" y="0"/>
                </a:moveTo>
                <a:lnTo>
                  <a:pt x="1054059" y="0"/>
                </a:lnTo>
                <a:lnTo>
                  <a:pt x="1054059" y="2958763"/>
                </a:lnTo>
                <a:lnTo>
                  <a:pt x="0" y="29587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094070" y="2717855"/>
            <a:ext cx="2182249" cy="821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4"/>
              </a:lnSpc>
            </a:pPr>
            <a:r>
              <a:rPr lang="en-US" sz="4867">
                <a:solidFill>
                  <a:srgbClr val="000000"/>
                </a:solidFill>
                <a:latin typeface="Canva Sans"/>
              </a:rPr>
              <a:t>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26387" y="6053642"/>
            <a:ext cx="5846170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000000"/>
                </a:solidFill>
                <a:latin typeface="Canva Sans"/>
              </a:rPr>
              <a:t>Hiring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00090" y="6044118"/>
            <a:ext cx="3277553" cy="69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"/>
              </a:rPr>
              <a:t>Salary model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5441652" y="4583385"/>
            <a:ext cx="754147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5449472" y="4602915"/>
            <a:ext cx="0" cy="15269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H="true">
            <a:off x="12941949" y="4515038"/>
            <a:ext cx="15967" cy="160528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8650174" y="4051704"/>
            <a:ext cx="1063383" cy="381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5918727" y="7086771"/>
            <a:ext cx="2175343" cy="6397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5" id="15"/>
          <p:cNvSpPr txBox="true"/>
          <p:nvPr/>
        </p:nvSpPr>
        <p:spPr>
          <a:xfrm rot="0">
            <a:off x="8079116" y="7458211"/>
            <a:ext cx="2129767" cy="128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Canva Sans"/>
              </a:rPr>
              <a:t>Predict Salary</a:t>
            </a:r>
          </a:p>
        </p:txBody>
      </p:sp>
      <p:sp>
        <p:nvSpPr>
          <p:cNvPr name="AutoShape 16" id="16"/>
          <p:cNvSpPr/>
          <p:nvPr/>
        </p:nvSpPr>
        <p:spPr>
          <a:xfrm flipH="true">
            <a:off x="10223837" y="6884284"/>
            <a:ext cx="2098329" cy="85930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7" id="17"/>
          <p:cNvSpPr txBox="true"/>
          <p:nvPr/>
        </p:nvSpPr>
        <p:spPr>
          <a:xfrm rot="990764">
            <a:off x="6532027" y="7027359"/>
            <a:ext cx="109362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test data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5290" y="135749"/>
            <a:ext cx="17794570" cy="9518767"/>
            <a:chOff x="0" y="0"/>
            <a:chExt cx="23726094" cy="126916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408729"/>
              <a:ext cx="23726094" cy="12282961"/>
            </a:xfrm>
            <a:custGeom>
              <a:avLst/>
              <a:gdLst/>
              <a:ahLst/>
              <a:cxnLst/>
              <a:rect r="r" b="b" t="t" l="l"/>
              <a:pathLst>
                <a:path h="12282961" w="23726094">
                  <a:moveTo>
                    <a:pt x="0" y="0"/>
                  </a:moveTo>
                  <a:lnTo>
                    <a:pt x="23726094" y="0"/>
                  </a:lnTo>
                  <a:lnTo>
                    <a:pt x="23726094" y="12282961"/>
                  </a:lnTo>
                  <a:lnTo>
                    <a:pt x="0" y="12282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190" r="0" b="-42337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64784" y="0"/>
              <a:ext cx="972939" cy="1904329"/>
            </a:xfrm>
            <a:custGeom>
              <a:avLst/>
              <a:gdLst/>
              <a:ahLst/>
              <a:cxnLst/>
              <a:rect r="r" b="b" t="t" l="l"/>
              <a:pathLst>
                <a:path h="1904329" w="972939">
                  <a:moveTo>
                    <a:pt x="0" y="0"/>
                  </a:moveTo>
                  <a:lnTo>
                    <a:pt x="972940" y="0"/>
                  </a:lnTo>
                  <a:lnTo>
                    <a:pt x="972940" y="1904329"/>
                  </a:lnTo>
                  <a:lnTo>
                    <a:pt x="0" y="1904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802384" y="2111140"/>
            <a:ext cx="3211312" cy="2849310"/>
          </a:xfrm>
          <a:custGeom>
            <a:avLst/>
            <a:gdLst/>
            <a:ahLst/>
            <a:cxnLst/>
            <a:rect r="r" b="b" t="t" l="l"/>
            <a:pathLst>
              <a:path h="2849310" w="3211312">
                <a:moveTo>
                  <a:pt x="0" y="0"/>
                </a:moveTo>
                <a:lnTo>
                  <a:pt x="3211312" y="0"/>
                </a:lnTo>
                <a:lnTo>
                  <a:pt x="3211312" y="2849309"/>
                </a:lnTo>
                <a:lnTo>
                  <a:pt x="0" y="28493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46447" y="2111140"/>
            <a:ext cx="3211312" cy="2849310"/>
          </a:xfrm>
          <a:custGeom>
            <a:avLst/>
            <a:gdLst/>
            <a:ahLst/>
            <a:cxnLst/>
            <a:rect r="r" b="b" t="t" l="l"/>
            <a:pathLst>
              <a:path h="2849310" w="3211312">
                <a:moveTo>
                  <a:pt x="0" y="0"/>
                </a:moveTo>
                <a:lnTo>
                  <a:pt x="3211312" y="0"/>
                </a:lnTo>
                <a:lnTo>
                  <a:pt x="3211312" y="2849309"/>
                </a:lnTo>
                <a:lnTo>
                  <a:pt x="0" y="28493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10393" y="3025052"/>
            <a:ext cx="1939357" cy="1088464"/>
          </a:xfrm>
          <a:custGeom>
            <a:avLst/>
            <a:gdLst/>
            <a:ahLst/>
            <a:cxnLst/>
            <a:rect r="r" b="b" t="t" l="l"/>
            <a:pathLst>
              <a:path h="1088464" w="1939357">
                <a:moveTo>
                  <a:pt x="0" y="0"/>
                </a:moveTo>
                <a:lnTo>
                  <a:pt x="1939357" y="0"/>
                </a:lnTo>
                <a:lnTo>
                  <a:pt x="1939357" y="1088464"/>
                </a:lnTo>
                <a:lnTo>
                  <a:pt x="0" y="10884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38856" y="1577316"/>
            <a:ext cx="3211312" cy="2849310"/>
          </a:xfrm>
          <a:custGeom>
            <a:avLst/>
            <a:gdLst/>
            <a:ahLst/>
            <a:cxnLst/>
            <a:rect r="r" b="b" t="t" l="l"/>
            <a:pathLst>
              <a:path h="2849310" w="3211312">
                <a:moveTo>
                  <a:pt x="0" y="0"/>
                </a:moveTo>
                <a:lnTo>
                  <a:pt x="3211312" y="0"/>
                </a:lnTo>
                <a:lnTo>
                  <a:pt x="3211312" y="2849310"/>
                </a:lnTo>
                <a:lnTo>
                  <a:pt x="0" y="2849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13796" y="6350291"/>
            <a:ext cx="3211312" cy="2849310"/>
          </a:xfrm>
          <a:custGeom>
            <a:avLst/>
            <a:gdLst/>
            <a:ahLst/>
            <a:cxnLst/>
            <a:rect r="r" b="b" t="t" l="l"/>
            <a:pathLst>
              <a:path h="2849310" w="3211312">
                <a:moveTo>
                  <a:pt x="0" y="0"/>
                </a:moveTo>
                <a:lnTo>
                  <a:pt x="3211311" y="0"/>
                </a:lnTo>
                <a:lnTo>
                  <a:pt x="3211311" y="2849309"/>
                </a:lnTo>
                <a:lnTo>
                  <a:pt x="0" y="28493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71243" y="6010686"/>
            <a:ext cx="3394855" cy="3012163"/>
          </a:xfrm>
          <a:custGeom>
            <a:avLst/>
            <a:gdLst/>
            <a:ahLst/>
            <a:cxnLst/>
            <a:rect r="r" b="b" t="t" l="l"/>
            <a:pathLst>
              <a:path h="3012163" w="3394855">
                <a:moveTo>
                  <a:pt x="0" y="0"/>
                </a:moveTo>
                <a:lnTo>
                  <a:pt x="3394855" y="0"/>
                </a:lnTo>
                <a:lnTo>
                  <a:pt x="3394855" y="3012162"/>
                </a:lnTo>
                <a:lnTo>
                  <a:pt x="0" y="30121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9250" y="6129127"/>
            <a:ext cx="3591143" cy="3186323"/>
          </a:xfrm>
          <a:custGeom>
            <a:avLst/>
            <a:gdLst/>
            <a:ahLst/>
            <a:cxnLst/>
            <a:rect r="r" b="b" t="t" l="l"/>
            <a:pathLst>
              <a:path h="3186323" w="3591143">
                <a:moveTo>
                  <a:pt x="0" y="0"/>
                </a:moveTo>
                <a:lnTo>
                  <a:pt x="3591143" y="0"/>
                </a:lnTo>
                <a:lnTo>
                  <a:pt x="3591143" y="3186323"/>
                </a:lnTo>
                <a:lnTo>
                  <a:pt x="0" y="318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643846">
            <a:off x="11067938" y="6961983"/>
            <a:ext cx="1939357" cy="1088464"/>
          </a:xfrm>
          <a:custGeom>
            <a:avLst/>
            <a:gdLst/>
            <a:ahLst/>
            <a:cxnLst/>
            <a:rect r="r" b="b" t="t" l="l"/>
            <a:pathLst>
              <a:path h="1088464" w="1939357">
                <a:moveTo>
                  <a:pt x="0" y="0"/>
                </a:moveTo>
                <a:lnTo>
                  <a:pt x="1939357" y="0"/>
                </a:lnTo>
                <a:lnTo>
                  <a:pt x="1939357" y="1088464"/>
                </a:lnTo>
                <a:lnTo>
                  <a:pt x="0" y="10884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4012910" y="4906332"/>
            <a:ext cx="1813083" cy="1017593"/>
          </a:xfrm>
          <a:custGeom>
            <a:avLst/>
            <a:gdLst/>
            <a:ahLst/>
            <a:cxnLst/>
            <a:rect r="r" b="b" t="t" l="l"/>
            <a:pathLst>
              <a:path h="1017593" w="1813083">
                <a:moveTo>
                  <a:pt x="0" y="0"/>
                </a:moveTo>
                <a:lnTo>
                  <a:pt x="1813083" y="0"/>
                </a:lnTo>
                <a:lnTo>
                  <a:pt x="1813083" y="1017593"/>
                </a:lnTo>
                <a:lnTo>
                  <a:pt x="0" y="10175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966098" y="2991563"/>
            <a:ext cx="1939357" cy="1088464"/>
          </a:xfrm>
          <a:custGeom>
            <a:avLst/>
            <a:gdLst/>
            <a:ahLst/>
            <a:cxnLst/>
            <a:rect r="r" b="b" t="t" l="l"/>
            <a:pathLst>
              <a:path h="1088464" w="1939357">
                <a:moveTo>
                  <a:pt x="0" y="0"/>
                </a:moveTo>
                <a:lnTo>
                  <a:pt x="1939358" y="0"/>
                </a:lnTo>
                <a:lnTo>
                  <a:pt x="1939358" y="1088464"/>
                </a:lnTo>
                <a:lnTo>
                  <a:pt x="0" y="10884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0665738">
            <a:off x="5325625" y="7046129"/>
            <a:ext cx="1939357" cy="1088464"/>
          </a:xfrm>
          <a:custGeom>
            <a:avLst/>
            <a:gdLst/>
            <a:ahLst/>
            <a:cxnLst/>
            <a:rect r="r" b="b" t="t" l="l"/>
            <a:pathLst>
              <a:path h="1088464" w="1939357">
                <a:moveTo>
                  <a:pt x="0" y="0"/>
                </a:moveTo>
                <a:lnTo>
                  <a:pt x="1939358" y="0"/>
                </a:lnTo>
                <a:lnTo>
                  <a:pt x="1939358" y="1088465"/>
                </a:lnTo>
                <a:lnTo>
                  <a:pt x="0" y="10884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134368" y="2569886"/>
            <a:ext cx="2547344" cy="185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"/>
              </a:rPr>
              <a:t>Data Collection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-- Hiring dataset from Kaggle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37347" y="2614945"/>
            <a:ext cx="2829511" cy="181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8"/>
              </a:lnSpc>
            </a:pPr>
            <a:r>
              <a:rPr lang="en-US" sz="3648">
                <a:solidFill>
                  <a:srgbClr val="000000"/>
                </a:solidFill>
                <a:latin typeface="Canva Sans"/>
              </a:rPr>
              <a:t>Pre-</a:t>
            </a:r>
          </a:p>
          <a:p>
            <a:pPr algn="ctr">
              <a:lnSpc>
                <a:spcPts val="5108"/>
              </a:lnSpc>
            </a:pPr>
            <a:r>
              <a:rPr lang="en-US" sz="3648">
                <a:solidFill>
                  <a:srgbClr val="000000"/>
                </a:solidFill>
                <a:latin typeface="Canva Sans"/>
              </a:rPr>
              <a:t>processing</a:t>
            </a:r>
          </a:p>
          <a:p>
            <a:pPr algn="l">
              <a:lnSpc>
                <a:spcPts val="4128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3295981" y="1790741"/>
            <a:ext cx="2941909" cy="268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EDA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-- key statistics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-- distributions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-- relationships between variables</a:t>
            </a:r>
          </a:p>
          <a:p>
            <a:pPr algn="ctr">
              <a:lnSpc>
                <a:spcPts val="434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3542703" y="6736403"/>
            <a:ext cx="2753497" cy="2019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"/>
              </a:rPr>
              <a:t>Model training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--Logistic Regression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-- SVM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-- Decsion Tree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-- Random Forest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04618" y="6293141"/>
            <a:ext cx="3330665" cy="2284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</a:rPr>
              <a:t>Model Evaluation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-- accuracy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-- precision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-- recall  </a:t>
            </a:r>
            <a:r>
              <a:rPr lang="en-US" sz="2199">
                <a:solidFill>
                  <a:srgbClr val="000000"/>
                </a:solidFill>
                <a:latin typeface="Canva Sans"/>
              </a:rPr>
              <a:t>-- f1-score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15988" y="7029656"/>
            <a:ext cx="2672506" cy="106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"/>
              </a:rPr>
              <a:t>Finalizing the Best Model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15988" y="751447"/>
            <a:ext cx="416988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Hiring model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6715" y="0"/>
            <a:ext cx="17794570" cy="9518767"/>
            <a:chOff x="0" y="0"/>
            <a:chExt cx="23726094" cy="126916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408729"/>
              <a:ext cx="23726094" cy="12282961"/>
            </a:xfrm>
            <a:custGeom>
              <a:avLst/>
              <a:gdLst/>
              <a:ahLst/>
              <a:cxnLst/>
              <a:rect r="r" b="b" t="t" l="l"/>
              <a:pathLst>
                <a:path h="12282961" w="23726094">
                  <a:moveTo>
                    <a:pt x="0" y="0"/>
                  </a:moveTo>
                  <a:lnTo>
                    <a:pt x="23726094" y="0"/>
                  </a:lnTo>
                  <a:lnTo>
                    <a:pt x="23726094" y="12282961"/>
                  </a:lnTo>
                  <a:lnTo>
                    <a:pt x="0" y="12282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190" r="0" b="-42337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64784" y="0"/>
              <a:ext cx="972939" cy="1904329"/>
            </a:xfrm>
            <a:custGeom>
              <a:avLst/>
              <a:gdLst/>
              <a:ahLst/>
              <a:cxnLst/>
              <a:rect r="r" b="b" t="t" l="l"/>
              <a:pathLst>
                <a:path h="1904329" w="972939">
                  <a:moveTo>
                    <a:pt x="0" y="0"/>
                  </a:moveTo>
                  <a:lnTo>
                    <a:pt x="972940" y="0"/>
                  </a:lnTo>
                  <a:lnTo>
                    <a:pt x="972940" y="1904329"/>
                  </a:lnTo>
                  <a:lnTo>
                    <a:pt x="0" y="1904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94206" y="2111140"/>
            <a:ext cx="3439385" cy="3051673"/>
          </a:xfrm>
          <a:custGeom>
            <a:avLst/>
            <a:gdLst/>
            <a:ahLst/>
            <a:cxnLst/>
            <a:rect r="r" b="b" t="t" l="l"/>
            <a:pathLst>
              <a:path h="3051673" w="3439385">
                <a:moveTo>
                  <a:pt x="0" y="0"/>
                </a:moveTo>
                <a:lnTo>
                  <a:pt x="3439385" y="0"/>
                </a:lnTo>
                <a:lnTo>
                  <a:pt x="3439385" y="3051673"/>
                </a:lnTo>
                <a:lnTo>
                  <a:pt x="0" y="30516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01021" y="1796014"/>
            <a:ext cx="3566474" cy="3164435"/>
          </a:xfrm>
          <a:custGeom>
            <a:avLst/>
            <a:gdLst/>
            <a:ahLst/>
            <a:cxnLst/>
            <a:rect r="r" b="b" t="t" l="l"/>
            <a:pathLst>
              <a:path h="3164435" w="3566474">
                <a:moveTo>
                  <a:pt x="0" y="0"/>
                </a:moveTo>
                <a:lnTo>
                  <a:pt x="3566474" y="0"/>
                </a:lnTo>
                <a:lnTo>
                  <a:pt x="3566474" y="3164435"/>
                </a:lnTo>
                <a:lnTo>
                  <a:pt x="0" y="31644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33591" y="2871989"/>
            <a:ext cx="1939357" cy="1088464"/>
          </a:xfrm>
          <a:custGeom>
            <a:avLst/>
            <a:gdLst/>
            <a:ahLst/>
            <a:cxnLst/>
            <a:rect r="r" b="b" t="t" l="l"/>
            <a:pathLst>
              <a:path h="1088464" w="1939357">
                <a:moveTo>
                  <a:pt x="0" y="0"/>
                </a:moveTo>
                <a:lnTo>
                  <a:pt x="1939357" y="0"/>
                </a:lnTo>
                <a:lnTo>
                  <a:pt x="1939357" y="1088465"/>
                </a:lnTo>
                <a:lnTo>
                  <a:pt x="0" y="10884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99282" y="6176898"/>
            <a:ext cx="3211312" cy="2849310"/>
          </a:xfrm>
          <a:custGeom>
            <a:avLst/>
            <a:gdLst/>
            <a:ahLst/>
            <a:cxnLst/>
            <a:rect r="r" b="b" t="t" l="l"/>
            <a:pathLst>
              <a:path h="2849310" w="3211312">
                <a:moveTo>
                  <a:pt x="0" y="0"/>
                </a:moveTo>
                <a:lnTo>
                  <a:pt x="3211312" y="0"/>
                </a:lnTo>
                <a:lnTo>
                  <a:pt x="3211312" y="2849310"/>
                </a:lnTo>
                <a:lnTo>
                  <a:pt x="0" y="2849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10693" y="6176898"/>
            <a:ext cx="3211312" cy="2849310"/>
          </a:xfrm>
          <a:custGeom>
            <a:avLst/>
            <a:gdLst/>
            <a:ahLst/>
            <a:cxnLst/>
            <a:rect r="r" b="b" t="t" l="l"/>
            <a:pathLst>
              <a:path h="2849310" w="3211312">
                <a:moveTo>
                  <a:pt x="0" y="0"/>
                </a:moveTo>
                <a:lnTo>
                  <a:pt x="3211312" y="0"/>
                </a:lnTo>
                <a:lnTo>
                  <a:pt x="3211312" y="2849310"/>
                </a:lnTo>
                <a:lnTo>
                  <a:pt x="0" y="2849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062138" y="1600397"/>
            <a:ext cx="3445494" cy="3057093"/>
          </a:xfrm>
          <a:custGeom>
            <a:avLst/>
            <a:gdLst/>
            <a:ahLst/>
            <a:cxnLst/>
            <a:rect r="r" b="b" t="t" l="l"/>
            <a:pathLst>
              <a:path h="3057093" w="3445494">
                <a:moveTo>
                  <a:pt x="0" y="0"/>
                </a:moveTo>
                <a:lnTo>
                  <a:pt x="3445495" y="0"/>
                </a:lnTo>
                <a:lnTo>
                  <a:pt x="3445495" y="3057093"/>
                </a:lnTo>
                <a:lnTo>
                  <a:pt x="0" y="3057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731320">
            <a:off x="9031988" y="6998418"/>
            <a:ext cx="1813083" cy="1017593"/>
          </a:xfrm>
          <a:custGeom>
            <a:avLst/>
            <a:gdLst/>
            <a:ahLst/>
            <a:cxnLst/>
            <a:rect r="r" b="b" t="t" l="l"/>
            <a:pathLst>
              <a:path h="1017593" w="1813083">
                <a:moveTo>
                  <a:pt x="0" y="0"/>
                </a:moveTo>
                <a:lnTo>
                  <a:pt x="1813083" y="0"/>
                </a:lnTo>
                <a:lnTo>
                  <a:pt x="1813083" y="1017593"/>
                </a:lnTo>
                <a:lnTo>
                  <a:pt x="0" y="10175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772500">
            <a:off x="13655561" y="4999733"/>
            <a:ext cx="1939357" cy="1088464"/>
          </a:xfrm>
          <a:custGeom>
            <a:avLst/>
            <a:gdLst/>
            <a:ahLst/>
            <a:cxnLst/>
            <a:rect r="r" b="b" t="t" l="l"/>
            <a:pathLst>
              <a:path h="1088464" w="1939357">
                <a:moveTo>
                  <a:pt x="0" y="0"/>
                </a:moveTo>
                <a:lnTo>
                  <a:pt x="1939357" y="0"/>
                </a:lnTo>
                <a:lnTo>
                  <a:pt x="1939357" y="1088464"/>
                </a:lnTo>
                <a:lnTo>
                  <a:pt x="0" y="10884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51810">
            <a:off x="10628352" y="2941494"/>
            <a:ext cx="1939357" cy="1088464"/>
          </a:xfrm>
          <a:custGeom>
            <a:avLst/>
            <a:gdLst/>
            <a:ahLst/>
            <a:cxnLst/>
            <a:rect r="r" b="b" t="t" l="l"/>
            <a:pathLst>
              <a:path h="1088464" w="1939357">
                <a:moveTo>
                  <a:pt x="0" y="0"/>
                </a:moveTo>
                <a:lnTo>
                  <a:pt x="1939358" y="0"/>
                </a:lnTo>
                <a:lnTo>
                  <a:pt x="1939358" y="1088465"/>
                </a:lnTo>
                <a:lnTo>
                  <a:pt x="0" y="10884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09067" y="2258492"/>
            <a:ext cx="2591864" cy="2750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4"/>
              </a:lnSpc>
            </a:pPr>
            <a:r>
              <a:rPr lang="en-US" sz="3546">
                <a:solidFill>
                  <a:srgbClr val="000000"/>
                </a:solidFill>
                <a:latin typeface="Canva Sans"/>
              </a:rPr>
              <a:t>Data Collection </a:t>
            </a:r>
          </a:p>
          <a:p>
            <a:pPr algn="ctr">
              <a:lnSpc>
                <a:spcPts val="3413"/>
              </a:lnSpc>
            </a:pPr>
            <a:r>
              <a:rPr lang="en-US" sz="2438">
                <a:solidFill>
                  <a:srgbClr val="000000"/>
                </a:solidFill>
                <a:latin typeface="Canva Sans"/>
              </a:rPr>
              <a:t>-- Salary dataset from Kaggle</a:t>
            </a:r>
          </a:p>
          <a:p>
            <a:pPr algn="ctr">
              <a:lnSpc>
                <a:spcPts val="5275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6761963" y="1964746"/>
            <a:ext cx="3205363" cy="236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Processing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Data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-- removing nan values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-- handling the categorical values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90191" y="751447"/>
            <a:ext cx="422148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Salary model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91046" y="2162721"/>
            <a:ext cx="2995306" cy="1797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1"/>
              </a:lnSpc>
            </a:pPr>
            <a:r>
              <a:rPr lang="en-US" sz="3372">
                <a:solidFill>
                  <a:srgbClr val="000000"/>
                </a:solidFill>
                <a:latin typeface="Canva Sans"/>
              </a:rPr>
              <a:t>Model training</a:t>
            </a:r>
          </a:p>
          <a:p>
            <a:pPr algn="l">
              <a:lnSpc>
                <a:spcPts val="3198"/>
              </a:lnSpc>
            </a:pPr>
            <a:r>
              <a:rPr lang="en-US" sz="2284">
                <a:solidFill>
                  <a:srgbClr val="000000"/>
                </a:solidFill>
                <a:latin typeface="Canva Sans"/>
              </a:rPr>
              <a:t>--Linear Regression</a:t>
            </a:r>
          </a:p>
          <a:p>
            <a:pPr algn="l">
              <a:lnSpc>
                <a:spcPts val="3198"/>
              </a:lnSpc>
            </a:pPr>
            <a:r>
              <a:rPr lang="en-US" sz="2284">
                <a:solidFill>
                  <a:srgbClr val="000000"/>
                </a:solidFill>
                <a:latin typeface="Canva Sans"/>
              </a:rPr>
              <a:t>-- Decsion Tree</a:t>
            </a:r>
          </a:p>
          <a:p>
            <a:pPr algn="l">
              <a:lnSpc>
                <a:spcPts val="3198"/>
              </a:lnSpc>
            </a:pPr>
            <a:r>
              <a:rPr lang="en-US" sz="2284">
                <a:solidFill>
                  <a:srgbClr val="000000"/>
                </a:solidFill>
                <a:latin typeface="Canva Sans"/>
              </a:rPr>
              <a:t>-- Random Forest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53560" y="6622076"/>
            <a:ext cx="2512185" cy="2284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</a:rPr>
              <a:t>Model Evaluation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-- accuracy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-- mae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6015280" y="7017598"/>
            <a:ext cx="2672506" cy="106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"/>
              </a:rPr>
              <a:t>Finalizing the Best Model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10731320">
            <a:off x="3987627" y="6697234"/>
            <a:ext cx="1813083" cy="1017593"/>
          </a:xfrm>
          <a:custGeom>
            <a:avLst/>
            <a:gdLst/>
            <a:ahLst/>
            <a:cxnLst/>
            <a:rect r="r" b="b" t="t" l="l"/>
            <a:pathLst>
              <a:path h="1017593" w="1813083">
                <a:moveTo>
                  <a:pt x="0" y="0"/>
                </a:moveTo>
                <a:lnTo>
                  <a:pt x="1813083" y="0"/>
                </a:lnTo>
                <a:lnTo>
                  <a:pt x="1813083" y="1017593"/>
                </a:lnTo>
                <a:lnTo>
                  <a:pt x="0" y="10175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89619" y="5848613"/>
            <a:ext cx="3211312" cy="2849310"/>
          </a:xfrm>
          <a:custGeom>
            <a:avLst/>
            <a:gdLst/>
            <a:ahLst/>
            <a:cxnLst/>
            <a:rect r="r" b="b" t="t" l="l"/>
            <a:pathLst>
              <a:path h="2849310" w="3211312">
                <a:moveTo>
                  <a:pt x="0" y="0"/>
                </a:moveTo>
                <a:lnTo>
                  <a:pt x="3211312" y="0"/>
                </a:lnTo>
                <a:lnTo>
                  <a:pt x="3211312" y="2849309"/>
                </a:lnTo>
                <a:lnTo>
                  <a:pt x="0" y="28493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8700" y="6270602"/>
            <a:ext cx="2672506" cy="194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"/>
              </a:rPr>
              <a:t>Predicting Salaries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-- hiried candidates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8872" y="317960"/>
            <a:ext cx="17710256" cy="9473665"/>
            <a:chOff x="0" y="0"/>
            <a:chExt cx="23613675" cy="12631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406792"/>
              <a:ext cx="23613675" cy="12224761"/>
            </a:xfrm>
            <a:custGeom>
              <a:avLst/>
              <a:gdLst/>
              <a:ahLst/>
              <a:cxnLst/>
              <a:rect r="r" b="b" t="t" l="l"/>
              <a:pathLst>
                <a:path h="12224761" w="23613675">
                  <a:moveTo>
                    <a:pt x="0" y="0"/>
                  </a:moveTo>
                  <a:lnTo>
                    <a:pt x="23613675" y="0"/>
                  </a:lnTo>
                  <a:lnTo>
                    <a:pt x="23613675" y="12224762"/>
                  </a:lnTo>
                  <a:lnTo>
                    <a:pt x="0" y="12224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190" r="0" b="-42337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61161" y="0"/>
              <a:ext cx="968329" cy="1895306"/>
            </a:xfrm>
            <a:custGeom>
              <a:avLst/>
              <a:gdLst/>
              <a:ahLst/>
              <a:cxnLst/>
              <a:rect r="r" b="b" t="t" l="l"/>
              <a:pathLst>
                <a:path h="1895306" w="968329">
                  <a:moveTo>
                    <a:pt x="0" y="0"/>
                  </a:moveTo>
                  <a:lnTo>
                    <a:pt x="968329" y="0"/>
                  </a:lnTo>
                  <a:lnTo>
                    <a:pt x="968329" y="1895306"/>
                  </a:lnTo>
                  <a:lnTo>
                    <a:pt x="0" y="1895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864451" y="3752356"/>
            <a:ext cx="10559099" cy="319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Implementation &amp; 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Results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6340" y="-1497417"/>
            <a:ext cx="15235320" cy="12840274"/>
            <a:chOff x="0" y="0"/>
            <a:chExt cx="20313760" cy="171203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13760" cy="17120365"/>
            </a:xfrm>
            <a:custGeom>
              <a:avLst/>
              <a:gdLst/>
              <a:ahLst/>
              <a:cxnLst/>
              <a:rect r="r" b="b" t="t" l="l"/>
              <a:pathLst>
                <a:path h="17120365" w="20313760">
                  <a:moveTo>
                    <a:pt x="0" y="0"/>
                  </a:moveTo>
                  <a:lnTo>
                    <a:pt x="20313760" y="0"/>
                  </a:lnTo>
                  <a:lnTo>
                    <a:pt x="20313760" y="17120365"/>
                  </a:lnTo>
                  <a:lnTo>
                    <a:pt x="0" y="17120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40" r="-79221" b="-5120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3953514">
              <a:off x="18123917" y="3451325"/>
              <a:ext cx="1706469" cy="1607183"/>
            </a:xfrm>
            <a:custGeom>
              <a:avLst/>
              <a:gdLst/>
              <a:ahLst/>
              <a:cxnLst/>
              <a:rect r="r" b="b" t="t" l="l"/>
              <a:pathLst>
                <a:path h="1607183" w="1706469">
                  <a:moveTo>
                    <a:pt x="0" y="0"/>
                  </a:moveTo>
                  <a:lnTo>
                    <a:pt x="1706469" y="0"/>
                  </a:lnTo>
                  <a:lnTo>
                    <a:pt x="1706469" y="1607183"/>
                  </a:lnTo>
                  <a:lnTo>
                    <a:pt x="0" y="160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458741" y="208526"/>
            <a:ext cx="5370517" cy="1640348"/>
          </a:xfrm>
          <a:custGeom>
            <a:avLst/>
            <a:gdLst/>
            <a:ahLst/>
            <a:cxnLst/>
            <a:rect r="r" b="b" t="t" l="l"/>
            <a:pathLst>
              <a:path h="1640348" w="5370517">
                <a:moveTo>
                  <a:pt x="0" y="0"/>
                </a:moveTo>
                <a:lnTo>
                  <a:pt x="5370518" y="0"/>
                </a:lnTo>
                <a:lnTo>
                  <a:pt x="5370518" y="1640348"/>
                </a:lnTo>
                <a:lnTo>
                  <a:pt x="0" y="16403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682" t="-42599" r="-2423" b="-14772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699596">
            <a:off x="6027279" y="156069"/>
            <a:ext cx="862925" cy="812718"/>
          </a:xfrm>
          <a:custGeom>
            <a:avLst/>
            <a:gdLst/>
            <a:ahLst/>
            <a:cxnLst/>
            <a:rect r="r" b="b" t="t" l="l"/>
            <a:pathLst>
              <a:path h="812718" w="862925">
                <a:moveTo>
                  <a:pt x="0" y="0"/>
                </a:moveTo>
                <a:lnTo>
                  <a:pt x="862925" y="0"/>
                </a:lnTo>
                <a:lnTo>
                  <a:pt x="862925" y="812718"/>
                </a:lnTo>
                <a:lnTo>
                  <a:pt x="0" y="812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80373" y="260939"/>
            <a:ext cx="10527254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Marykate"/>
              </a:rPr>
              <a:t>CONCLUSOIN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43676" y="1655512"/>
            <a:ext cx="14400649" cy="896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</a:rPr>
              <a:t>Developed predictive models to enhance recruitment strategies, forecasting hiring decisions and estimating salary expectations.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</a:rPr>
              <a:t>Found that salaries are primarily influenced by years of experience and age, with older, more experienced candidates earning higher salaries.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</a:rPr>
              <a:t>I</a:t>
            </a:r>
            <a:r>
              <a:rPr lang="en-US" sz="3200">
                <a:solidFill>
                  <a:srgbClr val="000000"/>
                </a:solidFill>
                <a:latin typeface="Canva Sans"/>
              </a:rPr>
              <a:t>dentified education level, skill score, and personality score as the most influential factors in hiring decisions.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</a:rPr>
              <a:t>Random Forest Classifier emerged as the best model for predicting hiring decisions, with an accuracy of 93.33%.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</a:rPr>
              <a:t>Linear regression showed the highest accuracy (90.04%) for salary prediction, indicating a strong linear relationship between predictors and salary.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</a:rPr>
              <a:t>Provided valuable insights for candidates and employers, improving preparation, negotiation, and decision-making in the recruitment process.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DAGJLsrsKXY</dc:identifier>
  <dcterms:modified xsi:type="dcterms:W3CDTF">2011-08-01T06:04:30Z</dcterms:modified>
  <cp:revision>1</cp:revision>
  <dc:title>ML_project</dc:title>
</cp:coreProperties>
</file>